
<file path=[Content_Types].xml><?xml version="1.0" encoding="utf-8"?>
<Types xmlns="http://schemas.openxmlformats.org/package/2006/content-types">
  <Default Extension="bin" ContentType="image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31"/>
  </p:notesMasterIdLst>
  <p:sldIdLst>
    <p:sldId id="335" r:id="rId5"/>
    <p:sldId id="351" r:id="rId6"/>
    <p:sldId id="355" r:id="rId7"/>
    <p:sldId id="356" r:id="rId8"/>
    <p:sldId id="357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82" r:id="rId25"/>
    <p:sldId id="374" r:id="rId26"/>
    <p:sldId id="375" r:id="rId27"/>
    <p:sldId id="376" r:id="rId28"/>
    <p:sldId id="377" r:id="rId29"/>
    <p:sldId id="350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7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92" d="100"/>
          <a:sy n="92" d="100"/>
        </p:scale>
        <p:origin x="66" y="66"/>
      </p:cViewPr>
      <p:guideLst>
        <p:guide orient="horz" pos="3672"/>
        <p:guide pos="3840"/>
      </p:guideLst>
    </p:cSldViewPr>
  </p:slideViewPr>
  <p:outlineViewPr>
    <p:cViewPr>
      <p:scale>
        <a:sx n="33" d="100"/>
        <a:sy n="33" d="100"/>
      </p:scale>
      <p:origin x="0" y="-1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E31DFB3-42E8-9540-92FB-4AE3F4203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1"/>
            <a:ext cx="11158847" cy="582484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3C1B90-0A14-7B4B-B05B-357A6A88291E}"/>
              </a:ext>
            </a:extLst>
          </p:cNvPr>
          <p:cNvCxnSpPr>
            <a:cxnSpLocks/>
          </p:cNvCxnSpPr>
          <p:nvPr userDrawn="1"/>
        </p:nvCxnSpPr>
        <p:spPr>
          <a:xfrm>
            <a:off x="1036261" y="4159793"/>
            <a:ext cx="1012258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90097E88-8912-8A4F-9D00-BDA132434FE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33153" y="4728131"/>
            <a:ext cx="7806047" cy="28116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8E2CE6-6A25-40B9-BD31-82C750738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13" y="1656344"/>
            <a:ext cx="7805737" cy="2113466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1C010F4-E1E5-354F-9B4A-6253D3DC2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1" y="3044590"/>
            <a:ext cx="4868860" cy="1942138"/>
          </a:xfrm>
          <a:prstGeom prst="rect">
            <a:avLst/>
          </a:prstGeom>
        </p:spPr>
        <p:txBody>
          <a:bodyPr lIns="0" tIns="0" rIns="0" bIns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C2F7C8C0-EB32-3C44-930E-DE05403C543A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285649" y="3044590"/>
            <a:ext cx="4868860" cy="1942138"/>
          </a:xfrm>
          <a:prstGeom prst="rect">
            <a:avLst/>
          </a:prstGeom>
        </p:spPr>
        <p:txBody>
          <a:bodyPr lIns="0" tIns="0" rIns="0" bIns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06473F2-000A-7C44-9048-A0C0D4B65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6A0597E-7AE3-F242-9DDF-F678A5E11458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EAB7162A-656B-3447-976F-951853C325A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1616" y="2328554"/>
            <a:ext cx="4963884" cy="645284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C8B98E47-9A5A-E54C-A093-86D516AAD0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58199" y="2328554"/>
            <a:ext cx="4868860" cy="645284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274C5-9C2D-4A46-AEAE-9DBE1C417477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19017-8DD9-4B28-B0F1-E82FFB8C1DFB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BFF08-A844-4449-9EC2-5B6B6C2D62A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75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2476683E-62F2-7746-A136-3A729C70D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6641" y="3052691"/>
            <a:ext cx="3078159" cy="1942138"/>
          </a:xfrm>
          <a:prstGeom prst="rect">
            <a:avLst/>
          </a:prstGeom>
        </p:spPr>
        <p:txBody>
          <a:bodyPr lIns="0" tIns="0" rIns="0" bIns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EF5BDE3-656A-414E-BE18-702CA738A9D2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039099" y="3044590"/>
            <a:ext cx="3115409" cy="1942138"/>
          </a:xfrm>
          <a:prstGeom prst="rect">
            <a:avLst/>
          </a:prstGeom>
        </p:spPr>
        <p:txBody>
          <a:bodyPr lIns="0" tIns="0" rIns="0" bIns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EAADDF0-090D-2C4F-BE2D-160C2C550298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39760" y="3044590"/>
            <a:ext cx="3115409" cy="1942138"/>
          </a:xfrm>
          <a:prstGeom prst="rect">
            <a:avLst/>
          </a:prstGeom>
        </p:spPr>
        <p:txBody>
          <a:bodyPr lIns="0" tIns="0" rIns="0" bIns="0" anchor="t" anchorCtr="0"/>
          <a:lstStyle>
            <a:lvl1pPr marL="285750" indent="-285750">
              <a:buFont typeface="Wingdings" pitchFamily="2" charset="2"/>
              <a:buChar char="§"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E0EAFBC-DE77-7648-95EC-91DDA529F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2A16A97-402E-8040-9B48-1B6ED23ABC4F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B4BD319C-69C3-3D46-977C-F80FD35E3C6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1616" y="2328554"/>
            <a:ext cx="3173184" cy="645284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4F6FB95E-AD0D-3843-8241-AB907F5915C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66252" y="2328554"/>
            <a:ext cx="3115409" cy="645284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CC85BB87-C622-304F-9F58-8716188AA54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933114" y="2328554"/>
            <a:ext cx="3115409" cy="645284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6B0B5-56D6-429D-BC3A-5E501EDADA8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8DFE9-DB89-4EB9-9FB1-D484EC0C1B5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C09F4-4087-4A1E-B8B8-85A748DC901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80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8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5D6FA74B-53F8-584F-85D3-47FB14D40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C152369-C198-1E48-8F65-F6AC0534DFF6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8921E4-02B0-3748-9844-933F71005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700" y="2321923"/>
            <a:ext cx="4876800" cy="3825952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3048678-0BD6-C448-8690-BD61FC6095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2286000"/>
            <a:ext cx="4876800" cy="2746375"/>
          </a:xfrm>
          <a:prstGeom prst="rect">
            <a:avLst/>
          </a:prstGeo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C8134C-ADB9-4E1C-97DD-12E5DE2C775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0C24D-14BB-46C9-A4C2-DB15E4FB9B2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33D085-5F13-41E2-9C46-08E3E2846CC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89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35C0DBA-B958-984A-8540-551D3604D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107" y="999068"/>
            <a:ext cx="48768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C9ECF50-A899-D84A-8DA7-545D7B194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57107" y="2286003"/>
            <a:ext cx="4876800" cy="233272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23E260-2F88-C54F-893E-80966D14934A}"/>
              </a:ext>
            </a:extLst>
          </p:cNvPr>
          <p:cNvCxnSpPr>
            <a:cxnSpLocks/>
          </p:cNvCxnSpPr>
          <p:nvPr userDrawn="1"/>
        </p:nvCxnSpPr>
        <p:spPr>
          <a:xfrm>
            <a:off x="6261560" y="1869925"/>
            <a:ext cx="4872347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41785DC-164D-344A-8D61-85C59CABE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990600"/>
            <a:ext cx="4837176" cy="48371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13">
            <a:extLst>
              <a:ext uri="{FF2B5EF4-FFF2-40B4-BE49-F238E27FC236}">
                <a16:creationId xmlns:a16="http://schemas.microsoft.com/office/drawing/2014/main" id="{8B57D363-927D-CE43-AD8A-2F5E6CC59E9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57107" y="4659581"/>
            <a:ext cx="4876800" cy="54303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B2FDBC3-20E9-45B6-850D-2F34EA22D1B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C17A152-7FD0-42FA-9937-8667D4B7515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687AABD-BCAB-4325-8510-954CAAD92A9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41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7687ADE-BAA9-634F-96B8-ACF4EE9BD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C26CF-26CC-354C-BB60-AD3E01D575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700" y="2286000"/>
            <a:ext cx="7810499" cy="290453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BEC4E73-6A9F-2F46-89D1-559CE56C12BE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88BFD865-74BB-5B40-8DA8-7D7B921A7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A4B708A-874B-4F75-A235-6908EB43FA8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1D589B3-67A1-4B39-9EEF-2FB7AB10EC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5D91E6B-55B5-4092-AD3B-F7E1FD0045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31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35C0DBA-B958-984A-8540-551D3604D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48768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C9ECF50-A899-D84A-8DA7-545D7B1945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8700" y="2286003"/>
            <a:ext cx="4876800" cy="35686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C23E260-2F88-C54F-893E-80966D14934A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69925"/>
            <a:ext cx="4872347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41785DC-164D-344A-8D61-85C59CABEC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54824" y="990600"/>
            <a:ext cx="4837176" cy="483717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AE1D3B9-B2D1-4927-BE44-8408FBD84C0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7447116-BCE7-456E-88B8-96ADC76E5FC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3B6347-A35F-4216-9988-7393E598E1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016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D808B2-C5CA-FE45-B556-461D856BF7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25CA9F-967F-1545-8E32-09F4DB0F04F6}"/>
              </a:ext>
            </a:extLst>
          </p:cNvPr>
          <p:cNvCxnSpPr>
            <a:cxnSpLocks/>
          </p:cNvCxnSpPr>
          <p:nvPr userDrawn="1"/>
        </p:nvCxnSpPr>
        <p:spPr>
          <a:xfrm flipV="1">
            <a:off x="1044475" y="1862667"/>
            <a:ext cx="10103049" cy="867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69DD4EBD-237B-7245-A9C2-A37674E23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577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BA6D65B-10A2-D743-9FFA-D14B8696F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sp>
        <p:nvSpPr>
          <p:cNvPr id="10" name="Chart Placeholder 3">
            <a:extLst>
              <a:ext uri="{FF2B5EF4-FFF2-40B4-BE49-F238E27FC236}">
                <a16:creationId xmlns:a16="http://schemas.microsoft.com/office/drawing/2014/main" id="{FCB9F5CF-0F1D-284B-B997-AC308FED47B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951345" y="2286000"/>
            <a:ext cx="9145155" cy="31649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652B48-7CDD-5645-B29B-54727CA5F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0F4C76-2690-7448-8D03-9692C2BB1016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1C09B5-CD25-4B65-9120-D8EBD79ABC8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281DE-BBF4-4AA1-B110-DC418232A01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9333A-6926-414D-9C9D-B62395A38A8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658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6" pos="63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855E5B9-5A63-2D46-8653-3FD1F538F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4453"/>
            <a:ext cx="11158847" cy="58248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03FB492B-801F-1741-BD1B-89F9C6BFF0E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028700" y="2423161"/>
            <a:ext cx="9067800" cy="22274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74545B3-0290-D848-BDB5-811BC52BD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096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3709460-09E4-854A-889B-491A934DE40F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F749A19-BE29-4599-ABBE-E7C61FF9EE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8F30C11-6611-47E2-9CF7-8EE77F4CD1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AF710E8-4CE9-4D79-8121-DD559D321E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3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6" pos="63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6A99595-F780-594B-8C36-E4E5AF5E1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>
            <a:off x="0" y="-6836"/>
            <a:ext cx="11158847" cy="58248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4AFB169-81B7-454B-BE19-407333C86F3B}"/>
              </a:ext>
            </a:extLst>
          </p:cNvPr>
          <p:cNvCxnSpPr>
            <a:cxnSpLocks/>
          </p:cNvCxnSpPr>
          <p:nvPr userDrawn="1"/>
        </p:nvCxnSpPr>
        <p:spPr>
          <a:xfrm>
            <a:off x="2184935" y="1874704"/>
            <a:ext cx="897391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C26CF-26CC-354C-BB60-AD3E01D575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700" y="2304344"/>
            <a:ext cx="7810500" cy="298926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50000"/>
              </a:lnSpc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A06611-233D-45FA-A146-AB9D4F4A7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525" y="978781"/>
            <a:ext cx="1589372" cy="1325563"/>
          </a:xfrm>
          <a:prstGeom prst="rect">
            <a:avLst/>
          </a:prstGeom>
        </p:spPr>
        <p:txBody>
          <a:bodyPr/>
          <a:lstStyle>
            <a:lvl1pPr>
              <a:defRPr sz="20000"/>
            </a:lvl1pPr>
          </a:lstStyle>
          <a:p>
            <a:r>
              <a:rPr lang="en-US" dirty="0"/>
              <a:t>“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4887C6-2D97-4388-AA65-CEEA6591BFB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F84EFA-1D77-40D3-B5AC-6652DC26F0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13CA07C-1BC2-4B16-8557-27C373CFCE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44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AD8BFA-14F6-F54A-AB64-29F9F7616A7D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4640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B9E731-6B9B-024E-9360-F9F34CC663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700" y="4313437"/>
            <a:ext cx="1828800" cy="4012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FD3D9C96-2F42-E545-BD97-AC8568E2F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8700" y="4752757"/>
            <a:ext cx="1828800" cy="5524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892AA37C-BA0F-9C4F-B098-EDFE391C47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4600" y="4332486"/>
            <a:ext cx="1828800" cy="40122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EEAAAC92-F1DA-6847-8D56-1ACCD5E3B0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4600" y="4752757"/>
            <a:ext cx="1828800" cy="5524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F4E4153D-E2B3-7D4A-8D92-FF6597B2FB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31512" y="4313436"/>
            <a:ext cx="1828800" cy="42027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0D6B703A-5BF6-744F-A3D3-C65E3F8B3B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31512" y="4752757"/>
            <a:ext cx="1828800" cy="55245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982A9FE5-981A-B340-B8F8-D2DB83C1960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96400" y="4332486"/>
            <a:ext cx="1828800" cy="42027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1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4">
            <a:extLst>
              <a:ext uri="{FF2B5EF4-FFF2-40B4-BE49-F238E27FC236}">
                <a16:creationId xmlns:a16="http://schemas.microsoft.com/office/drawing/2014/main" id="{594B2391-B4C8-5542-8285-39BAD874EC1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296400" y="4752757"/>
            <a:ext cx="1828800" cy="55245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Picture Placeholder 25">
            <a:extLst>
              <a:ext uri="{FF2B5EF4-FFF2-40B4-BE49-F238E27FC236}">
                <a16:creationId xmlns:a16="http://schemas.microsoft.com/office/drawing/2014/main" id="{A2D87BC1-884E-CD4E-BABF-B7AF4DF7869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28700" y="2308936"/>
            <a:ext cx="1828800" cy="18315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DB0763B3-E65F-8A47-AA7C-C9A56C50600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784600" y="2308936"/>
            <a:ext cx="1828800" cy="18315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Picture Placeholder 25">
            <a:extLst>
              <a:ext uri="{FF2B5EF4-FFF2-40B4-BE49-F238E27FC236}">
                <a16:creationId xmlns:a16="http://schemas.microsoft.com/office/drawing/2014/main" id="{1E0F47CF-6DE7-F745-B9D8-55421009AF4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540500" y="2308936"/>
            <a:ext cx="1828800" cy="18315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25">
            <a:extLst>
              <a:ext uri="{FF2B5EF4-FFF2-40B4-BE49-F238E27FC236}">
                <a16:creationId xmlns:a16="http://schemas.microsoft.com/office/drawing/2014/main" id="{B4621956-6AB4-E346-8900-9AE2A51ADBC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296400" y="2314278"/>
            <a:ext cx="1828800" cy="183159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3B64062A-6292-0441-95CB-9A91F49D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83883EC-FACE-4093-9976-8B0D4C8BEBCC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2611EE2-9C8D-405E-9ABF-8EFD1E1D6BB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FE126EB-13BB-4830-A999-3778C11747A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632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 userDrawn="1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8" orient="horz" pos="3072" userDrawn="1">
          <p15:clr>
            <a:srgbClr val="FBAE40"/>
          </p15:clr>
        </p15:guide>
        <p15:guide id="13" pos="6384" userDrawn="1">
          <p15:clr>
            <a:srgbClr val="FBAE40"/>
          </p15:clr>
        </p15:guide>
        <p15:guide id="14" orient="horz" pos="321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A116A2E3-682D-BD4F-9FC9-4546B0C9A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7810500" cy="64528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D64AC08-85A6-6F44-88B4-3FAE91B70C1B}"/>
              </a:ext>
            </a:extLst>
          </p:cNvPr>
          <p:cNvCxnSpPr>
            <a:cxnSpLocks/>
          </p:cNvCxnSpPr>
          <p:nvPr userDrawn="1"/>
        </p:nvCxnSpPr>
        <p:spPr>
          <a:xfrm>
            <a:off x="1033153" y="1871272"/>
            <a:ext cx="10125694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056DE-470B-C64D-99AE-5039A021EC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1616" y="2328553"/>
            <a:ext cx="2286000" cy="911029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4">
            <a:extLst>
              <a:ext uri="{FF2B5EF4-FFF2-40B4-BE49-F238E27FC236}">
                <a16:creationId xmlns:a16="http://schemas.microsoft.com/office/drawing/2014/main" id="{4ADA9C53-0DC4-4D43-B80C-9B0A9E0EBDE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672" y="2328553"/>
            <a:ext cx="2286000" cy="911029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F8E68047-DF25-AB45-A0F0-F4DFE23516C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06672" y="3336211"/>
            <a:ext cx="2286000" cy="24909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4">
            <a:extLst>
              <a:ext uri="{FF2B5EF4-FFF2-40B4-BE49-F238E27FC236}">
                <a16:creationId xmlns:a16="http://schemas.microsoft.com/office/drawing/2014/main" id="{61DB1B27-14E7-1549-BDAA-6DD31A1B1FC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839200" y="2328553"/>
            <a:ext cx="2286000" cy="911029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9D66743-22F2-C84F-9FD2-F350766D6C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839200" y="3331030"/>
            <a:ext cx="2286000" cy="24665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A38EF55-8739-4A40-A228-67296EA938B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574144" y="2328553"/>
            <a:ext cx="2286000" cy="911029"/>
          </a:xfrm>
          <a:prstGeom prst="rect">
            <a:avLst/>
          </a:prstGeom>
        </p:spPr>
        <p:txBody>
          <a:bodyPr/>
          <a:lstStyle>
            <a:lvl1pPr>
              <a:buNone/>
              <a:defRPr sz="1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268DC74C-B0F9-2649-BEC3-BBA0BD73765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57921" y="3331029"/>
            <a:ext cx="2286000" cy="24665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1422B-E6C5-43B2-9F2B-DECEB381214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68377" y="3331029"/>
            <a:ext cx="2286000" cy="24669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400"/>
            </a:lvl1pPr>
            <a:lvl2pPr>
              <a:buNone/>
              <a:defRPr sz="1400"/>
            </a:lvl2pPr>
            <a:lvl3pPr>
              <a:buNone/>
              <a:defRPr sz="1400"/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C81DA9-1713-43A7-A2CF-A9525B11AF43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76A8F0-5D79-4C8A-9966-308409EB26B0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85BAE5-43DA-49F0-89E6-66D549C52389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56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648">
          <p15:clr>
            <a:srgbClr val="FBAE40"/>
          </p15:clr>
        </p15:guide>
        <p15:guide id="4" orient="horz" pos="1152" userDrawn="1">
          <p15:clr>
            <a:srgbClr val="FBAE40"/>
          </p15:clr>
        </p15:guide>
        <p15:guide id="5" orient="horz" pos="1440" userDrawn="1">
          <p15:clr>
            <a:srgbClr val="FBAE40"/>
          </p15:clr>
        </p15:guide>
        <p15:guide id="14" pos="148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9F22C8-3EAB-425F-ADBA-3A162D820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830818" y="6292334"/>
            <a:ext cx="1522982" cy="18288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/>
              <a:t>September 3, 20XX </a:t>
            </a: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C4B4F87-0B31-4EDA-8270-4233B0D8F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98180" y="6294120"/>
            <a:ext cx="1462788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Annual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05EC255-976A-48BF-A8A0-1ECEBDFBB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3500" y="6292334"/>
            <a:ext cx="41275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782931A-7D25-4B4B-9464-57AE418934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74" r:id="rId2"/>
    <p:sldLayoutId id="2147483673" r:id="rId3"/>
    <p:sldLayoutId id="2147483671" r:id="rId4"/>
    <p:sldLayoutId id="2147483678" r:id="rId5"/>
    <p:sldLayoutId id="2147483676" r:id="rId6"/>
    <p:sldLayoutId id="2147483677" r:id="rId7"/>
    <p:sldLayoutId id="2147483660" r:id="rId8"/>
    <p:sldLayoutId id="2147483675" r:id="rId9"/>
    <p:sldLayoutId id="2147483679" r:id="rId10"/>
    <p:sldLayoutId id="2147483680" r:id="rId11"/>
    <p:sldLayoutId id="2147483681" r:id="rId12"/>
    <p:sldLayoutId id="2147483684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7008" userDrawn="1">
          <p15:clr>
            <a:srgbClr val="F26B43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24" userDrawn="1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orient="horz" pos="624" userDrawn="1">
          <p15:clr>
            <a:srgbClr val="F26B43"/>
          </p15:clr>
        </p15:guide>
        <p15:guide id="18" orient="horz" pos="3672" userDrawn="1">
          <p15:clr>
            <a:srgbClr val="F26B43"/>
          </p15:clr>
        </p15:guide>
        <p15:guide id="19" pos="3984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C99CF7C-AFAB-48F1-8FC3-CCCE98982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762" y="1942890"/>
            <a:ext cx="7805737" cy="2113466"/>
          </a:xfrm>
        </p:spPr>
        <p:txBody>
          <a:bodyPr/>
          <a:lstStyle/>
          <a:p>
            <a:r>
              <a:rPr lang="en-US" sz="4400" dirty="0"/>
              <a:t>2025 Deliberative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CC17-4660-124A-8996-54F15FD169C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88976" y="6576836"/>
            <a:ext cx="7806047" cy="281164"/>
          </a:xfrm>
        </p:spPr>
        <p:txBody>
          <a:bodyPr/>
          <a:lstStyle/>
          <a:p>
            <a:r>
              <a:rPr lang="en-US" sz="1800" b="1" dirty="0"/>
              <a:t>Town of Rindge 	February 1, 2025</a:t>
            </a:r>
            <a:endParaRPr lang="en-US" sz="1800" dirty="0"/>
          </a:p>
          <a:p>
            <a:endParaRPr lang="en-US" sz="18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66FBBC31-6FAB-F0FD-1F46-AEE5289316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52" y="263723"/>
            <a:ext cx="3887048" cy="134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73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7235A-D6C9-342B-52CC-4D51CCBCD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868F6-4B19-B802-1F72-C2DBF2190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999068"/>
            <a:ext cx="10553701" cy="645284"/>
          </a:xfrm>
        </p:spPr>
        <p:txBody>
          <a:bodyPr/>
          <a:lstStyle/>
          <a:p>
            <a:r>
              <a:rPr lang="en-US" sz="2800" dirty="0"/>
              <a:t>Article 13 Establish Ambulance Service Expendable Trust Fund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937F1-FFE9-7DA2-C177-DF26439268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4947D-6A2A-0DFD-04BF-40370DEDF9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8700" y="2172928"/>
            <a:ext cx="10183091" cy="4119405"/>
          </a:xfrm>
        </p:spPr>
        <p:txBody>
          <a:bodyPr/>
          <a:lstStyle/>
          <a:p>
            <a:endParaRPr lang="en-US" sz="1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E0298-1A27-FC9F-C15E-FFF4161A30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901F99-CA0E-0520-B737-2D5172DF7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09" y="2172928"/>
            <a:ext cx="10255827" cy="4119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7ACEFB-C682-5FA8-62B5-914A1EC653E9}"/>
              </a:ext>
            </a:extLst>
          </p:cNvPr>
          <p:cNvSpPr txBox="1"/>
          <p:nvPr/>
        </p:nvSpPr>
        <p:spPr>
          <a:xfrm>
            <a:off x="7741227" y="6364670"/>
            <a:ext cx="3470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$18 on a $350,000 home</a:t>
            </a:r>
            <a:r>
              <a:rPr lang="en-US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47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6EFC3-87ED-F7A8-4107-C8D3AC9AD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B64A-3F37-FAC3-FB3F-B44DCA1B0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999068"/>
            <a:ext cx="10183091" cy="645284"/>
          </a:xfrm>
        </p:spPr>
        <p:txBody>
          <a:bodyPr/>
          <a:lstStyle/>
          <a:p>
            <a:r>
              <a:rPr lang="en-US" sz="2800" dirty="0"/>
              <a:t>Article 14 Fire Department Equipment CRF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6C182-0E0F-C30A-D7BD-9CAC5B33CA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9A94F-B33C-22C5-414C-B4A022AB93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0C89EE-33A2-F5B0-EE3E-FEC0C6E15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99" y="2172928"/>
            <a:ext cx="10183091" cy="32211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4CD27B-40D0-02BE-1E57-1960B455E6CC}"/>
              </a:ext>
            </a:extLst>
          </p:cNvPr>
          <p:cNvSpPr txBox="1"/>
          <p:nvPr/>
        </p:nvSpPr>
        <p:spPr>
          <a:xfrm>
            <a:off x="1562099" y="6014442"/>
            <a:ext cx="10464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				*The current balance of this fund is approximately $103,150.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F0A2A-33E1-A33A-FC53-8ED0C6EFDEC9}"/>
              </a:ext>
            </a:extLst>
          </p:cNvPr>
          <p:cNvSpPr txBox="1"/>
          <p:nvPr/>
        </p:nvSpPr>
        <p:spPr>
          <a:xfrm>
            <a:off x="7980367" y="5705043"/>
            <a:ext cx="3513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Tax Impact = $66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022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FF49C-A58B-8EC9-A24B-0B1270F4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15 Revaluation CRF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56595-B51F-FE3D-9611-FCEEBAD367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55F0E3-C189-DB16-D1FC-80F4360A2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159956"/>
            <a:ext cx="10120745" cy="253808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CEE72F4-C8A3-D9A5-BA83-3804AF2A98D1}"/>
              </a:ext>
            </a:extLst>
          </p:cNvPr>
          <p:cNvSpPr txBox="1"/>
          <p:nvPr/>
        </p:nvSpPr>
        <p:spPr>
          <a:xfrm>
            <a:off x="5156200" y="6014442"/>
            <a:ext cx="703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The current balance of this fund is approximately </a:t>
            </a:r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$112,877.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E2B7D3-C6CC-CBE7-085D-108C650D68A6}"/>
              </a:ext>
            </a:extLst>
          </p:cNvPr>
          <p:cNvSpPr txBox="1"/>
          <p:nvPr/>
        </p:nvSpPr>
        <p:spPr>
          <a:xfrm>
            <a:off x="8533247" y="5706665"/>
            <a:ext cx="29602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NO ADDITIONAL tax impact</a:t>
            </a:r>
            <a:r>
              <a:rPr lang="en-US" sz="14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688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120C8-8EFD-894C-7B49-F24AA2EBF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874" y="1009459"/>
            <a:ext cx="7810500" cy="645284"/>
          </a:xfrm>
        </p:spPr>
        <p:txBody>
          <a:bodyPr/>
          <a:lstStyle/>
          <a:p>
            <a:r>
              <a:rPr lang="en-US" sz="3200" dirty="0"/>
              <a:t>Article 16 Highway Department CRF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9D3EE-BE90-A5A8-22B2-4A20E02E00C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AC46E8-18B2-DC9E-7F2D-96E249C06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1" y="2234045"/>
            <a:ext cx="10016836" cy="21717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B944CA-FAE7-4AAD-5013-3553949A6958}"/>
              </a:ext>
            </a:extLst>
          </p:cNvPr>
          <p:cNvSpPr txBox="1"/>
          <p:nvPr/>
        </p:nvSpPr>
        <p:spPr>
          <a:xfrm>
            <a:off x="5092700" y="6014442"/>
            <a:ext cx="648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*The current balance of this fund is approximately $100,309.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C57FA6-E6DF-DEEE-CB77-D35DD412729D}"/>
              </a:ext>
            </a:extLst>
          </p:cNvPr>
          <p:cNvSpPr txBox="1"/>
          <p:nvPr/>
        </p:nvSpPr>
        <p:spPr>
          <a:xfrm>
            <a:off x="7928265" y="5697065"/>
            <a:ext cx="3366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$46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303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15D81-0EE4-E545-66D7-523FB4B4A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3E75E-9CB1-508A-A04B-5FACAD318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17 Municipal Building CRF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5FBC4B-9A34-B1A0-E727-54A5B43E2B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1B75A0-0403-472B-2AD1-C33CFAD1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1" y="2275610"/>
            <a:ext cx="10099964" cy="24314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58285E-3117-36BC-62B2-DDB9A5D874A3}"/>
              </a:ext>
            </a:extLst>
          </p:cNvPr>
          <p:cNvSpPr txBox="1"/>
          <p:nvPr/>
        </p:nvSpPr>
        <p:spPr>
          <a:xfrm>
            <a:off x="4229100" y="5923002"/>
            <a:ext cx="712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*The current balance on the “Building Maintenance Fund” is $99,500.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03AAE-00CD-518A-A8AA-702764B9FF3A}"/>
              </a:ext>
            </a:extLst>
          </p:cNvPr>
          <p:cNvSpPr txBox="1"/>
          <p:nvPr/>
        </p:nvSpPr>
        <p:spPr>
          <a:xfrm>
            <a:off x="8021782" y="5615225"/>
            <a:ext cx="3332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Tax impact = $46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5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523C-0D1B-9041-C8B1-819207C68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18 Police Equipment CRF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B3737-48C3-86E1-D748-AAE9A1EF499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B1BB6E-E386-0B88-621E-6ACFAF807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1" y="2320550"/>
            <a:ext cx="10099964" cy="18150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E311DD-0377-9930-D196-36EB6F87B0AD}"/>
              </a:ext>
            </a:extLst>
          </p:cNvPr>
          <p:cNvSpPr txBox="1"/>
          <p:nvPr/>
        </p:nvSpPr>
        <p:spPr>
          <a:xfrm>
            <a:off x="5175250" y="6014442"/>
            <a:ext cx="641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*The current balance of this fund is approximately $10,475.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2BCF7-EB8D-F89A-E2AC-21169D4CBA70}"/>
              </a:ext>
            </a:extLst>
          </p:cNvPr>
          <p:cNvSpPr txBox="1"/>
          <p:nvPr/>
        </p:nvSpPr>
        <p:spPr>
          <a:xfrm>
            <a:off x="7928265" y="5645110"/>
            <a:ext cx="3480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$18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735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EE21-BAEF-B5B7-2DA2-102B62EE6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19 Ingalls Memorial Library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225F2-59DD-1C76-D4D2-F317DC23F5F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31FE31-DD82-7F46-FC08-4C34F036B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286001"/>
            <a:ext cx="10089573" cy="19534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9EFC5CE-F72E-4CE3-B105-F3D9F855E752}"/>
              </a:ext>
            </a:extLst>
          </p:cNvPr>
          <p:cNvSpPr txBox="1"/>
          <p:nvPr/>
        </p:nvSpPr>
        <p:spPr>
          <a:xfrm>
            <a:off x="5276850" y="6014442"/>
            <a:ext cx="629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*The current balance of this fund is approximately $85,278.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F37347-69CC-B82E-BA29-5670BC05133D}"/>
              </a:ext>
            </a:extLst>
          </p:cNvPr>
          <p:cNvSpPr txBox="1"/>
          <p:nvPr/>
        </p:nvSpPr>
        <p:spPr>
          <a:xfrm>
            <a:off x="8151669" y="5706665"/>
            <a:ext cx="3586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$2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870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E7657-6585-30FE-512A-F9B3BA8E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20 Recreation Facilities CRF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F72CA-C1EB-4C71-18C4-73ABB3CAD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B9AA378-805A-43E6-F55A-70997E2B9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95" y="2264697"/>
            <a:ext cx="10056669" cy="20787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AB306A-B938-D2AE-D56E-01401EA52AD9}"/>
              </a:ext>
            </a:extLst>
          </p:cNvPr>
          <p:cNvSpPr txBox="1"/>
          <p:nvPr/>
        </p:nvSpPr>
        <p:spPr>
          <a:xfrm>
            <a:off x="5270500" y="6014442"/>
            <a:ext cx="622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*The current balance of this fund is approximately $50,255.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045D8C-DED8-CF32-46F7-B329FDA158CC}"/>
              </a:ext>
            </a:extLst>
          </p:cNvPr>
          <p:cNvSpPr txBox="1"/>
          <p:nvPr/>
        </p:nvSpPr>
        <p:spPr>
          <a:xfrm>
            <a:off x="8603672" y="5706665"/>
            <a:ext cx="3221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NO ADDITIONAL tax impact</a:t>
            </a:r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454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ECC42-A483-AC39-31B2-E2E1C7BF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999068"/>
            <a:ext cx="8562109" cy="645284"/>
          </a:xfrm>
        </p:spPr>
        <p:txBody>
          <a:bodyPr/>
          <a:lstStyle/>
          <a:p>
            <a:r>
              <a:rPr lang="en-US" sz="3200" dirty="0"/>
              <a:t>Article 21 Meetinghouse Maintenance ETF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CC59E-22AD-A33C-ECD3-F774B7AED0FA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5309753" y="5858932"/>
            <a:ext cx="5905500" cy="616282"/>
          </a:xfrm>
        </p:spPr>
        <p:txBody>
          <a:bodyPr/>
          <a:lstStyle/>
          <a:p>
            <a:r>
              <a:rPr lang="en-US" sz="1800" i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*The current balance of this fund is approximately $22,000.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C44E-D868-C76D-F0CC-F4B1A8DCF16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5281E3-4BBB-9780-F815-16B5AF604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99" y="2247207"/>
            <a:ext cx="10048010" cy="25159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2D0372-F005-7ED3-40AE-9601EA226A6A}"/>
              </a:ext>
            </a:extLst>
          </p:cNvPr>
          <p:cNvSpPr txBox="1"/>
          <p:nvPr/>
        </p:nvSpPr>
        <p:spPr>
          <a:xfrm>
            <a:off x="7980217" y="5705043"/>
            <a:ext cx="3221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$11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99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6E5AF-2330-133E-E38F-FA0DEB11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22 Acceptance of Amalia Way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4A2AA-5D6C-6EC9-19D8-0D1D40CA729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39BBF4-D157-1A85-8288-00216DA87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306081"/>
            <a:ext cx="10172699" cy="224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0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324FA0-0DB4-3942-B6B8-27D09C4FF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Contents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09607A-1079-0440-B136-F827E83999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b="1" dirty="0">
                <a:cs typeface="Calibri"/>
              </a:rPr>
              <a:t>1. </a:t>
            </a:r>
            <a:r>
              <a:rPr lang="en-US" dirty="0">
                <a:cs typeface="Calibri"/>
              </a:rPr>
              <a:t>Welcome &amp; Introductions</a:t>
            </a:r>
          </a:p>
          <a:p>
            <a:pPr>
              <a:lnSpc>
                <a:spcPct val="110000"/>
              </a:lnSpc>
            </a:pPr>
            <a:r>
              <a:rPr lang="en-US" b="1" dirty="0">
                <a:cs typeface="Calibri"/>
              </a:rPr>
              <a:t>2. </a:t>
            </a:r>
            <a:r>
              <a:rPr lang="en-US" dirty="0">
                <a:cs typeface="Calibri"/>
              </a:rPr>
              <a:t>Officials for the year ensuing </a:t>
            </a:r>
          </a:p>
          <a:p>
            <a:pPr>
              <a:lnSpc>
                <a:spcPct val="110000"/>
              </a:lnSpc>
            </a:pPr>
            <a:r>
              <a:rPr lang="en-US" b="1" dirty="0">
                <a:cs typeface="Calibri"/>
              </a:rPr>
              <a:t>3. </a:t>
            </a:r>
            <a:r>
              <a:rPr lang="en-US" dirty="0">
                <a:cs typeface="Calibri"/>
              </a:rPr>
              <a:t>Proposed Budget</a:t>
            </a:r>
          </a:p>
          <a:p>
            <a:pPr>
              <a:lnSpc>
                <a:spcPct val="110000"/>
              </a:lnSpc>
            </a:pPr>
            <a:r>
              <a:rPr lang="en-US" b="1" dirty="0">
                <a:cs typeface="Calibri"/>
              </a:rPr>
              <a:t>4. </a:t>
            </a:r>
            <a:r>
              <a:rPr lang="en-US" dirty="0">
                <a:cs typeface="Calibri"/>
              </a:rPr>
              <a:t>Warrant Articles 10-27</a:t>
            </a:r>
          </a:p>
          <a:p>
            <a:pPr>
              <a:lnSpc>
                <a:spcPct val="11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1C65C-0714-4BCD-8550-1DD2C44FAD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493500" y="6292334"/>
            <a:ext cx="412750" cy="182880"/>
          </a:xfrm>
        </p:spPr>
        <p:txBody>
          <a:bodyPr/>
          <a:lstStyle/>
          <a:p>
            <a:fld id="{7782931A-7D25-4B4B-9464-57AE418934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77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715A-C9F4-A15E-50C9-5FAFE27F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23 Tenth Police Officer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B399B-5CA5-0EA8-265D-33DA726E717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609142-DF6A-643A-3A22-3BB7A2DB8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321329"/>
            <a:ext cx="10099964" cy="24210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09972A-263C-1512-EA59-1E37B8856D2B}"/>
              </a:ext>
            </a:extLst>
          </p:cNvPr>
          <p:cNvSpPr txBox="1"/>
          <p:nvPr/>
        </p:nvSpPr>
        <p:spPr>
          <a:xfrm>
            <a:off x="7968384" y="6075997"/>
            <a:ext cx="3731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Tax impact = $43 on a $350,000 home.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690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F529-DA16-E537-15A0-47B5AC7FE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185" y="113696"/>
            <a:ext cx="7810500" cy="645284"/>
          </a:xfrm>
        </p:spPr>
        <p:txBody>
          <a:bodyPr/>
          <a:lstStyle/>
          <a:p>
            <a:r>
              <a:rPr lang="en-US" sz="3200" dirty="0"/>
              <a:t>Article 23 Tenth Police Officer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8FCC11-4112-BDDD-ABBD-97D583C4D11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D73AFD-DB4E-A2D2-2C27-69ED9136D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380" y="758980"/>
            <a:ext cx="11061870" cy="581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118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5302B-515B-203C-DCF0-01A424B52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24 Town Camping Ordinance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8A0096-52AF-40D3-05B8-3A763CA7230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D32A19F-778E-5E8A-8FE1-3D0131BEB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950" y="2327236"/>
            <a:ext cx="10166350" cy="220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395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7EC8-84E7-AD05-7B16-2755F30A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151918" cy="645284"/>
          </a:xfrm>
        </p:spPr>
        <p:txBody>
          <a:bodyPr/>
          <a:lstStyle/>
          <a:p>
            <a:r>
              <a:rPr lang="en-US" sz="2800" dirty="0"/>
              <a:t>Article 25 Feasibility Study for the Withdrawal from Jaffrey Rindge  Cooperative School District (By Petition)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C7E04-D36D-4403-B6B7-5C29107D1B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0606D6-F58F-56DB-0A19-7994AEE16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00" y="2311400"/>
            <a:ext cx="110998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821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C64AA-51A2-D5CE-E304-084B5E2E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464800" cy="645284"/>
          </a:xfrm>
        </p:spPr>
        <p:txBody>
          <a:bodyPr/>
          <a:lstStyle/>
          <a:p>
            <a:r>
              <a:rPr lang="en-US" sz="3200" dirty="0"/>
              <a:t>Article 26 Community Power Aggregation (By Petition)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91524-C6F8-C6AF-C597-B669408EB4F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B1728-B7FC-3548-A278-E2EA93B94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" y="2338688"/>
            <a:ext cx="11023600" cy="363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365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5642D-5CED-F05B-0526-4464CEDFF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096500" cy="645284"/>
          </a:xfrm>
        </p:spPr>
        <p:txBody>
          <a:bodyPr/>
          <a:lstStyle/>
          <a:p>
            <a:r>
              <a:rPr lang="en-US" sz="3200" dirty="0"/>
              <a:t>Article 27 Salt Reduction Plan (By Petition)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0EC2D-7830-9F89-DD75-8A22A8733B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45B917-F723-B63E-1B35-3FB497E26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349500"/>
            <a:ext cx="110109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863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67F85-B014-E54D-AC82-A789515E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7CE19-F795-8240-B223-A5CA7C9DE0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cs typeface="Biome Light" panose="020B0303030204020804" pitchFamily="34" charset="0"/>
              </a:rPr>
              <a:t>Thank you for coming out today and for your patronage to the Town of Rindge.</a:t>
            </a:r>
          </a:p>
          <a:p>
            <a:endParaRPr lang="en-US" dirty="0">
              <a:cs typeface="Biome Light" panose="020B0303030204020804" pitchFamily="34" charset="0"/>
            </a:endParaRPr>
          </a:p>
          <a:p>
            <a:r>
              <a:rPr lang="en-US" dirty="0">
                <a:cs typeface="Biome Light" panose="020B0303030204020804" pitchFamily="34" charset="0"/>
              </a:rPr>
              <a:t>We look forward to serving you in 2025!</a:t>
            </a:r>
          </a:p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0CAF6B-5914-4E2F-90A1-4B2D92D5ADC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93500" y="6292334"/>
            <a:ext cx="412750" cy="182880"/>
          </a:xfrm>
        </p:spPr>
        <p:txBody>
          <a:bodyPr/>
          <a:lstStyle/>
          <a:p>
            <a:fld id="{7782931A-7D25-4B4B-9464-57AE418934A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C539A5EE-456C-339E-166D-F4712F2E1D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86" y="1845571"/>
            <a:ext cx="4719864" cy="158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3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7CFA1-9A36-7FB9-29B8-ACFD7165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Welcome &amp; 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DC0D-3726-D2F2-B4E1-9C070F810F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Welcome to the Town of Rindge Deliberative Session. THANK YOU ALL for coming.</a:t>
            </a:r>
          </a:p>
          <a:p>
            <a:pPr algn="just"/>
            <a:r>
              <a:rPr lang="en-US" dirty="0"/>
              <a:t>    Thank you to all our Town employees and the many volunteers that work diligently throughout the year and provide exceptional services to our residents.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D37290-3C3D-478A-AE9E-A04B36243F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96232" y="2286000"/>
            <a:ext cx="6784258" cy="4006334"/>
          </a:xfrm>
        </p:spPr>
        <p:txBody>
          <a:bodyPr/>
          <a:lstStyle/>
          <a:p>
            <a:r>
              <a:rPr lang="en-US" sz="1400" b="1" dirty="0"/>
              <a:t>Board of Selectmen                   	Town Department Heads</a:t>
            </a:r>
          </a:p>
          <a:p>
            <a:r>
              <a:rPr lang="en-US" sz="1400" dirty="0"/>
              <a:t>Karl Pruter, Chairman		Lori Rautiola, Town Administrator</a:t>
            </a:r>
          </a:p>
          <a:p>
            <a:r>
              <a:rPr lang="en-US" sz="1400" dirty="0"/>
              <a:t>Robert Hamilton		Laurie May, Finance Director</a:t>
            </a:r>
          </a:p>
          <a:p>
            <a:r>
              <a:rPr lang="en-US" sz="1400" dirty="0"/>
              <a:t>Thomas Coneys		Shana Eichner, Town Clerk</a:t>
            </a:r>
          </a:p>
          <a:p>
            <a:r>
              <a:rPr lang="en-US" sz="1400" dirty="0"/>
              <a:t>				Andrea LaVache, Tax Collector</a:t>
            </a:r>
          </a:p>
          <a:p>
            <a:r>
              <a:rPr lang="en-US" sz="1400" b="1" dirty="0"/>
              <a:t>Budget Advisory Committee	</a:t>
            </a:r>
            <a:r>
              <a:rPr lang="en-US" sz="1400" dirty="0"/>
              <a:t>Al Bump, Planning Director</a:t>
            </a:r>
          </a:p>
          <a:p>
            <a:r>
              <a:rPr lang="en-US" sz="1400" dirty="0"/>
              <a:t>Phil Motta, Chairman		Rachel Malynowski, Police Chief</a:t>
            </a:r>
          </a:p>
          <a:p>
            <a:r>
              <a:rPr lang="en-US" sz="1400" dirty="0"/>
              <a:t>Dan Whitney		Rickard Donovan, Fire Chief</a:t>
            </a:r>
          </a:p>
          <a:p>
            <a:r>
              <a:rPr lang="en-US" sz="1400" dirty="0"/>
              <a:t>Tina Sbrega		Michael Cloutier, Public Works Director</a:t>
            </a:r>
          </a:p>
          <a:p>
            <a:r>
              <a:rPr lang="en-US" sz="1400" dirty="0"/>
              <a:t>James Burger		Dan Bemis, Recreation Director</a:t>
            </a:r>
          </a:p>
          <a:p>
            <a:r>
              <a:rPr lang="en-US" sz="1400" dirty="0"/>
              <a:t>Casey Burrage		Donna Straitiff, Library Director</a:t>
            </a:r>
          </a:p>
          <a:p>
            <a:r>
              <a:rPr lang="en-US" sz="1400" dirty="0"/>
              <a:t>Roberta Oeser</a:t>
            </a:r>
          </a:p>
          <a:p>
            <a:r>
              <a:rPr lang="en-US" sz="1400" dirty="0"/>
              <a:t>Robert Hamilton, Ex Officio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25225-5939-A0E2-6D54-4226E1637FD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08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F80E-7F99-0901-4A5F-CA11DA096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Officials for the Year Ensuing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10F74-E556-E3A8-7AAE-6A99FDDC03D1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899642" y="6292334"/>
            <a:ext cx="1522982" cy="182880"/>
          </a:xfrm>
        </p:spPr>
        <p:txBody>
          <a:bodyPr/>
          <a:lstStyle/>
          <a:p>
            <a:r>
              <a:rPr lang="en-US" dirty="0"/>
              <a:t>February 1,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887D3-D1BF-8806-74E7-4141867417C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b="0" dirty="0"/>
              <a:t>Town of Rindge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9EEC3-F1F1-A090-DFEF-3D1E1AA2CD8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13471E-7594-A2BA-06DC-F8D21CEE1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163" y="2616804"/>
            <a:ext cx="3280240" cy="2513437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B237FE5-C0C2-BE12-0E2F-B4885CBCA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8699" y="2321923"/>
            <a:ext cx="4914901" cy="33078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27C0A-430E-AE4B-1B7E-CB25B7203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45" y="2108201"/>
            <a:ext cx="6305761" cy="40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77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ECE23-F1E5-67E3-1DC0-66EE7FFBF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528A8-D9BA-9770-1E8E-C0F5E9384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Article 10 Operating Budget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F12F1-5D38-02BE-C74C-F200533755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149F8-C50D-0C61-34B8-801CA68852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8700" y="2172928"/>
            <a:ext cx="10183091" cy="4119405"/>
          </a:xfrm>
        </p:spPr>
        <p:txBody>
          <a:bodyPr/>
          <a:lstStyle/>
          <a:p>
            <a:r>
              <a:rPr lang="en-US" sz="1400" dirty="0"/>
              <a:t>Article 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1188A-E278-1171-BDD9-8C9955F0E4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1241D9-21BD-C63A-C757-560FA69F3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99" y="1992545"/>
            <a:ext cx="10134601" cy="4006335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4F3FEE4C-1D23-4AE5-CB5C-10F4AE50C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0743" y="5669357"/>
            <a:ext cx="2495550" cy="952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just">
              <a:lnSpc>
                <a:spcPct val="110000"/>
              </a:lnSpc>
              <a:spcAft>
                <a:spcPts val="800"/>
              </a:spcAft>
            </a:pPr>
            <a:r>
              <a:rPr lang="en-US" sz="1100" b="1" i="1" kern="12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$272,544= Total Overall Increase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Aft>
                <a:spcPts val="800"/>
              </a:spcAft>
            </a:pPr>
            <a:r>
              <a:rPr lang="en-US" sz="1100" b="1" i="1" kern="12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Aft>
                <a:spcPts val="800"/>
              </a:spcAft>
            </a:pPr>
            <a:r>
              <a:rPr lang="en-US" sz="1100" b="1" i="1" kern="12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 Impact = $124 on a $350,000 home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38152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98DCB11-B4D3-B743-769E-4F5A041F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Breakdown of Proposed Budget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7C119C-7844-AF57-29B7-82CA68742D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42313" y="2025938"/>
            <a:ext cx="5981700" cy="3916075"/>
          </a:xfrm>
        </p:spPr>
        <p:txBody>
          <a:bodyPr/>
          <a:lstStyle/>
          <a:p>
            <a:r>
              <a:rPr lang="en-US" sz="2000" dirty="0"/>
              <a:t>Going into 2025			   $5,547,167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BAC Proposed a 5% increase</a:t>
            </a:r>
          </a:p>
          <a:p>
            <a:pPr marL="0" indent="0"/>
            <a:r>
              <a:rPr lang="en-US" sz="2000" dirty="0"/>
              <a:t>     over last year		   	  </a:t>
            </a: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Only allowing a 1.47% Increase     $78,111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Savings Health Insurance             </a:t>
            </a:r>
            <a:r>
              <a:rPr lang="en-US" sz="2000" u="sng" dirty="0"/>
              <a:t>($73,000)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Operating budget cuts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u="sng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u="sng" dirty="0"/>
          </a:p>
          <a:p>
            <a:pPr marL="0" indent="0"/>
            <a:r>
              <a:rPr lang="en-US" sz="2000" dirty="0"/>
              <a:t>5% Increase over last year             $</a:t>
            </a:r>
            <a:r>
              <a:rPr lang="en-US" sz="2000" b="1" dirty="0"/>
              <a:t>5,625,278</a:t>
            </a:r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	</a:t>
            </a:r>
          </a:p>
          <a:p>
            <a:pPr marL="0" indent="0"/>
            <a:endParaRPr lang="en-US" sz="2400" dirty="0"/>
          </a:p>
          <a:p>
            <a:pPr marL="0" indent="0"/>
            <a:r>
              <a:rPr lang="en-US" sz="2400" dirty="0"/>
              <a:t>			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551E6-60EC-8883-60E0-E63185DB7CE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dirty="0"/>
              <a:t>February 1,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31FEF-663D-AAB0-AD1E-BDC7F9E5B8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D9454BB3-AA5F-D134-05E3-965A6179004E}"/>
              </a:ext>
            </a:extLst>
          </p:cNvPr>
          <p:cNvSpPr>
            <a:spLocks noGrp="1"/>
          </p:cNvSpPr>
          <p:nvPr>
            <p:ph type="chart" sz="quarter" idx="4294967295"/>
          </p:nvPr>
        </p:nvSpPr>
        <p:spPr>
          <a:xfrm>
            <a:off x="114300" y="2025938"/>
            <a:ext cx="5981700" cy="39160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2024 Budget 			   $</a:t>
            </a:r>
            <a:r>
              <a:rPr lang="en-US" sz="2000" b="1" dirty="0"/>
              <a:t>5,352,734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Full year for 2 hires (PD)	     + $81,839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Prosecutor Increase 	   	     + $18,624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53</a:t>
            </a:r>
            <a:r>
              <a:rPr lang="en-US" sz="2000" baseline="30000" dirty="0"/>
              <a:t>rd</a:t>
            </a:r>
            <a:r>
              <a:rPr lang="en-US" sz="2000" dirty="0"/>
              <a:t> Pay week		                  + $53,970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Ambulance Service	         	     </a:t>
            </a:r>
            <a:r>
              <a:rPr lang="en-US" sz="2000" u="sng" dirty="0"/>
              <a:t>+ $40,000</a:t>
            </a:r>
          </a:p>
          <a:p>
            <a:pPr marL="0" indent="0">
              <a:buNone/>
            </a:pPr>
            <a:r>
              <a:rPr lang="en-US" sz="2000" dirty="0"/>
              <a:t>			                   $</a:t>
            </a:r>
            <a:r>
              <a:rPr lang="en-US" sz="2000" b="1" dirty="0"/>
              <a:t>194,433</a:t>
            </a:r>
          </a:p>
          <a:p>
            <a:pPr marL="0" indent="0">
              <a:buNone/>
            </a:pPr>
            <a:endParaRPr lang="en-US" sz="20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3.6% Increase going into 2025   $</a:t>
            </a:r>
            <a:r>
              <a:rPr lang="en-US" sz="2000" b="1" dirty="0"/>
              <a:t>5,547,147</a:t>
            </a:r>
            <a:r>
              <a:rPr lang="en-US" sz="2400" b="1" dirty="0"/>
              <a:t>						</a:t>
            </a:r>
            <a:r>
              <a:rPr lang="en-US" sz="24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821415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AE084-8488-BF8F-B5EF-28B14E9D3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F5AC2D-2A21-F4F5-981E-C97407496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Default Budget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4E9D54-1032-39FD-775F-B2E1C874AC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35782" y="2025938"/>
            <a:ext cx="6456218" cy="3916075"/>
          </a:xfrm>
        </p:spPr>
        <p:txBody>
          <a:bodyPr/>
          <a:lstStyle/>
          <a:p>
            <a:r>
              <a:rPr lang="en-US" sz="2400" dirty="0"/>
              <a:t>				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9786E-10F6-FA45-8DBA-0FE0D8DC39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27C748F5-D5B6-CBA3-2FD4-25AB0A1BF269}"/>
              </a:ext>
            </a:extLst>
          </p:cNvPr>
          <p:cNvSpPr>
            <a:spLocks noGrp="1"/>
          </p:cNvSpPr>
          <p:nvPr>
            <p:ph type="chart" sz="quarter" idx="4294967295"/>
          </p:nvPr>
        </p:nvSpPr>
        <p:spPr>
          <a:xfrm>
            <a:off x="1028699" y="2025938"/>
            <a:ext cx="10162309" cy="3656013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Getting from the Default to the Proposed Budget</a:t>
            </a:r>
          </a:p>
          <a:p>
            <a:pPr marL="0" indent="0" algn="ctr">
              <a:buNone/>
            </a:pPr>
            <a:r>
              <a:rPr lang="en-US" sz="2400" dirty="0"/>
              <a:t>Default Budget = $5,487,882</a:t>
            </a:r>
          </a:p>
          <a:p>
            <a:pPr marL="0" indent="0" algn="ctr">
              <a:buNone/>
            </a:pPr>
            <a:r>
              <a:rPr lang="en-US" sz="2400" dirty="0"/>
              <a:t>(Includes mandated or contractual obligations)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2025 Proposed Budget is $137,396 over the Default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31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7DCD9-2ECE-9BFC-3B17-1C9A9FECF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E32E-7C5A-1225-4545-EDD0056C6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183090" cy="645284"/>
          </a:xfrm>
        </p:spPr>
        <p:txBody>
          <a:bodyPr/>
          <a:lstStyle/>
          <a:p>
            <a:r>
              <a:rPr lang="en-US" sz="3200" dirty="0"/>
              <a:t>Article 11 Expenditure of Unused Bond Proceeds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5E0D4-0503-55D6-70EC-2EF2DB41EE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B23CF-0644-1FB3-CE0B-05DC4EC5A9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12427" y="6038904"/>
            <a:ext cx="5299363" cy="334051"/>
          </a:xfrm>
        </p:spPr>
        <p:txBody>
          <a:bodyPr/>
          <a:lstStyle/>
          <a:p>
            <a:r>
              <a:rPr lang="en-US" sz="1800" b="1" i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There is NO TAX IMPACT.</a:t>
            </a:r>
            <a:endParaRPr lang="en-US" sz="14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76E0E-E60E-B476-D952-4E0BFDBE3F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1ED1A7-54DD-29FE-E0BE-E947D596D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08" y="1879477"/>
            <a:ext cx="10231582" cy="411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3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B471E-54D9-9149-1A13-23050F3FC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FDEA-1B40-FC80-FF83-00F3D9CF2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99068"/>
            <a:ext cx="10020300" cy="645284"/>
          </a:xfrm>
        </p:spPr>
        <p:txBody>
          <a:bodyPr/>
          <a:lstStyle/>
          <a:p>
            <a:r>
              <a:rPr lang="en-US" sz="3200" dirty="0"/>
              <a:t>Article 12 Ambulance Service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D6DF2-125E-6859-19AB-1C49D2A948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2558" y="2172929"/>
            <a:ext cx="4270887" cy="3825952"/>
          </a:xfrm>
        </p:spPr>
        <p:txBody>
          <a:bodyPr/>
          <a:lstStyle/>
          <a:p>
            <a:pPr algn="just"/>
            <a:r>
              <a:rPr lang="en-US" dirty="0"/>
              <a:t>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8BB76-B834-4744-0AB1-E4E64C3D4F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82931A-7D25-4B4B-9464-57AE418934A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33282E-C20D-3A5A-0849-EF6FB0D7D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2324100"/>
            <a:ext cx="10121900" cy="351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3759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35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issPresentation A_Win32_MW_JS_SL_v2.potx" id="{F3EA0D10-81D8-413D-A4CA-F5D1D5CC8037}" vid="{9BA86A48-81B4-441C-9F07-EEAF91A8FC3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9242d21-3e3c-419c-8c57-c064b1fb6e0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05485A606C63468B4D7E1D5E77577F" ma:contentTypeVersion="9" ma:contentTypeDescription="Create a new document." ma:contentTypeScope="" ma:versionID="5ab10d147ca057cd7ccfd73f99f637e7">
  <xsd:schema xmlns:xsd="http://www.w3.org/2001/XMLSchema" xmlns:xs="http://www.w3.org/2001/XMLSchema" xmlns:p="http://schemas.microsoft.com/office/2006/metadata/properties" xmlns:ns3="89242d21-3e3c-419c-8c57-c064b1fb6e09" xmlns:ns4="afb22405-5015-4add-8db6-906b6a8979a2" targetNamespace="http://schemas.microsoft.com/office/2006/metadata/properties" ma:root="true" ma:fieldsID="d48a87c3dac96c992a51f9ae71b52312" ns3:_="" ns4:_="">
    <xsd:import namespace="89242d21-3e3c-419c-8c57-c064b1fb6e09"/>
    <xsd:import namespace="afb22405-5015-4add-8db6-906b6a8979a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42d21-3e3c-419c-8c57-c064b1fb6e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b22405-5015-4add-8db6-906b6a8979a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2F651C-E5DA-470F-A6A6-D70E9A5EBF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4273A0-A4DF-47AA-BF1F-8758123399C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9242d21-3e3c-419c-8c57-c064b1fb6e09"/>
    <ds:schemaRef ds:uri="afb22405-5015-4add-8db6-906b6a8979a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5C9A3DD-A08B-4867-9504-2B3248A23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242d21-3e3c-419c-8c57-c064b1fb6e09"/>
    <ds:schemaRef ds:uri="afb22405-5015-4add-8db6-906b6a8979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Impact annual presentation</Template>
  <TotalTime>675</TotalTime>
  <Words>769</Words>
  <Application>Microsoft Office PowerPoint</Application>
  <PresentationFormat>Widescreen</PresentationFormat>
  <Paragraphs>135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Nova</vt:lpstr>
      <vt:lpstr>Biome Light</vt:lpstr>
      <vt:lpstr>Calibri</vt:lpstr>
      <vt:lpstr>Segoe UI</vt:lpstr>
      <vt:lpstr>Wingdings</vt:lpstr>
      <vt:lpstr>Theme1</vt:lpstr>
      <vt:lpstr>2025 Deliberative Session</vt:lpstr>
      <vt:lpstr>Contents</vt:lpstr>
      <vt:lpstr>Welcome &amp; Introduction</vt:lpstr>
      <vt:lpstr>Officials for the Year Ensuing</vt:lpstr>
      <vt:lpstr>Article 10 Operating Budget</vt:lpstr>
      <vt:lpstr>Breakdown of Proposed Budget</vt:lpstr>
      <vt:lpstr>Default Budget</vt:lpstr>
      <vt:lpstr>Article 11 Expenditure of Unused Bond Proceeds</vt:lpstr>
      <vt:lpstr>Article 12 Ambulance Service</vt:lpstr>
      <vt:lpstr>Article 13 Establish Ambulance Service Expendable Trust Fund</vt:lpstr>
      <vt:lpstr>Article 14 Fire Department Equipment CRF</vt:lpstr>
      <vt:lpstr>Article 15 Revaluation CRF</vt:lpstr>
      <vt:lpstr>Article 16 Highway Department CRF</vt:lpstr>
      <vt:lpstr>Article 17 Municipal Building CRF</vt:lpstr>
      <vt:lpstr>Article 18 Police Equipment CRF</vt:lpstr>
      <vt:lpstr>Article 19 Ingalls Memorial Library</vt:lpstr>
      <vt:lpstr>Article 20 Recreation Facilities CRF</vt:lpstr>
      <vt:lpstr>Article 21 Meetinghouse Maintenance ETF</vt:lpstr>
      <vt:lpstr>Article 22 Acceptance of Amalia Way</vt:lpstr>
      <vt:lpstr>Article 23 Tenth Police Officer</vt:lpstr>
      <vt:lpstr>Article 23 Tenth Police Officer</vt:lpstr>
      <vt:lpstr>Article 24 Town Camping Ordinance</vt:lpstr>
      <vt:lpstr>Article 25 Feasibility Study for the Withdrawal from Jaffrey Rindge  Cooperative School District (By Petition)</vt:lpstr>
      <vt:lpstr>Article 26 Community Power Aggregation (By Petition)</vt:lpstr>
      <vt:lpstr>Article 27 Salt Reduction Plan (By Petition)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Lori Rautiola</dc:creator>
  <cp:lastModifiedBy>Lori Rautiola</cp:lastModifiedBy>
  <cp:revision>12</cp:revision>
  <cp:lastPrinted>2025-01-31T17:54:53Z</cp:lastPrinted>
  <dcterms:created xsi:type="dcterms:W3CDTF">2025-01-27T23:26:27Z</dcterms:created>
  <dcterms:modified xsi:type="dcterms:W3CDTF">2025-01-31T20:45:15Z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0x0101000205485A606C63468B4D7E1D5E77577F</vt:lpwstr>
  </property>
</Properties>
</file>